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61" r:id="rId2"/>
    <p:sldId id="262" r:id="rId3"/>
    <p:sldId id="263" r:id="rId4"/>
    <p:sldId id="264" r:id="rId5"/>
    <p:sldId id="265" r:id="rId6"/>
    <p:sldId id="266" r:id="rId7"/>
    <p:sldId id="277" r:id="rId8"/>
    <p:sldId id="278" r:id="rId9"/>
    <p:sldId id="279" r:id="rId10"/>
    <p:sldId id="267" r:id="rId11"/>
    <p:sldId id="268" r:id="rId12"/>
    <p:sldId id="269" r:id="rId13"/>
    <p:sldId id="270" r:id="rId14"/>
    <p:sldId id="271" r:id="rId15"/>
    <p:sldId id="273" r:id="rId16"/>
    <p:sldId id="275" r:id="rId17"/>
    <p:sldId id="272" r:id="rId18"/>
    <p:sldId id="274" r:id="rId19"/>
    <p:sldId id="276" r:id="rId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A89B"/>
    <a:srgbClr val="90A208"/>
    <a:srgbClr val="E0D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5" autoAdjust="0"/>
    <p:restoredTop sz="94660"/>
  </p:normalViewPr>
  <p:slideViewPr>
    <p:cSldViewPr snapToGrid="0">
      <p:cViewPr varScale="1">
        <p:scale>
          <a:sx n="82" d="100"/>
          <a:sy n="82" d="100"/>
        </p:scale>
        <p:origin x="58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04466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0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816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69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973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72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2078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28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76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598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521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765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Una rete di punti collegati">
            <a:extLst>
              <a:ext uri="{FF2B5EF4-FFF2-40B4-BE49-F238E27FC236}">
                <a16:creationId xmlns:a16="http://schemas.microsoft.com/office/drawing/2014/main" id="{4CD845B7-9B97-329D-A9C9-E03EB79BE8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9699" r="746" b="1"/>
          <a:stretch/>
        </p:blipFill>
        <p:spPr>
          <a:xfrm>
            <a:off x="1" y="10"/>
            <a:ext cx="12191998" cy="6857990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F50D309-FB6B-6543-62BA-B821AB1A0BA8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68F1E42B-FA60-FECD-9ADE-60C050D43C5A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B4534121-8E36-E237-C6DD-C6CF01126EB8}"/>
              </a:ext>
            </a:extLst>
          </p:cNvPr>
          <p:cNvCxnSpPr>
            <a:cxnSpLocks/>
          </p:cNvCxnSpPr>
          <p:nvPr/>
        </p:nvCxnSpPr>
        <p:spPr>
          <a:xfrm flipH="1">
            <a:off x="904461" y="5877340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AD755352-AA66-73BE-B39C-08B59539A083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1550858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B9EBA2DA-E558-ABD4-D182-B35806F9F51E}"/>
              </a:ext>
            </a:extLst>
          </p:cNvPr>
          <p:cNvCxnSpPr>
            <a:cxnSpLocks/>
          </p:cNvCxnSpPr>
          <p:nvPr/>
        </p:nvCxnSpPr>
        <p:spPr>
          <a:xfrm>
            <a:off x="11221278" y="4850296"/>
            <a:ext cx="0" cy="102373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CDECE19B-3FFB-895E-EA37-7437A35F07C7}"/>
              </a:ext>
            </a:extLst>
          </p:cNvPr>
          <p:cNvSpPr txBox="1"/>
          <p:nvPr/>
        </p:nvSpPr>
        <p:spPr>
          <a:xfrm>
            <a:off x="5546035" y="1848678"/>
            <a:ext cx="449248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it-IT" sz="3600" dirty="0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64DC7D47-7C9E-678B-1647-42A68D489CD2}"/>
              </a:ext>
            </a:extLst>
          </p:cNvPr>
          <p:cNvSpPr/>
          <p:nvPr/>
        </p:nvSpPr>
        <p:spPr>
          <a:xfrm>
            <a:off x="7447175" y="2564650"/>
            <a:ext cx="5118754" cy="160278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6DCC976B-63FD-13A9-AE5D-F485EAE73011}"/>
              </a:ext>
            </a:extLst>
          </p:cNvPr>
          <p:cNvSpPr txBox="1"/>
          <p:nvPr/>
        </p:nvSpPr>
        <p:spPr>
          <a:xfrm>
            <a:off x="7106481" y="2564650"/>
            <a:ext cx="433345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kumimoji="0" lang="it-IT" sz="3200" b="1" i="0" u="none" strike="noStrike" kern="1200" cap="all" spc="530" normalizeH="0" baseline="0" noProof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LA TRIANGOLAZIONE DI DELAUNAY</a:t>
            </a:r>
            <a:endParaRPr lang="it-IT" sz="3600" b="1" dirty="0">
              <a:solidFill>
                <a:schemeClr val="accent6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22" name="Sottotitolo 2">
            <a:extLst>
              <a:ext uri="{FF2B5EF4-FFF2-40B4-BE49-F238E27FC236}">
                <a16:creationId xmlns:a16="http://schemas.microsoft.com/office/drawing/2014/main" id="{C537FD5C-35FF-D9BB-0B7F-AEF48F4C0DAF}"/>
              </a:ext>
            </a:extLst>
          </p:cNvPr>
          <p:cNvSpPr txBox="1">
            <a:spLocks/>
          </p:cNvSpPr>
          <p:nvPr/>
        </p:nvSpPr>
        <p:spPr>
          <a:xfrm>
            <a:off x="4497600" y="4170753"/>
            <a:ext cx="6869452" cy="684127"/>
          </a:xfrm>
          <a:prstGeom prst="rect">
            <a:avLst/>
          </a:prstGeom>
          <a:noFill/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 cura di: Alessandro Di Grazia, Diana Decurti, Gabriele Taricco  </a:t>
            </a:r>
          </a:p>
        </p:txBody>
      </p:sp>
    </p:spTree>
    <p:extLst>
      <p:ext uri="{BB962C8B-B14F-4D97-AF65-F5344CB8AC3E}">
        <p14:creationId xmlns:p14="http://schemas.microsoft.com/office/powerpoint/2010/main" val="1719738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>
            <a:extLst>
              <a:ext uri="{FF2B5EF4-FFF2-40B4-BE49-F238E27FC236}">
                <a16:creationId xmlns:a16="http://schemas.microsoft.com/office/drawing/2014/main" id="{20FE49F5-6EB8-6932-3A19-D7505D1CA15D}"/>
              </a:ext>
            </a:extLst>
          </p:cNvPr>
          <p:cNvSpPr/>
          <p:nvPr/>
        </p:nvSpPr>
        <p:spPr>
          <a:xfrm>
            <a:off x="0" y="3575192"/>
            <a:ext cx="7218125" cy="305886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RISOLUZIONE-DELAUNATOR.HPP</a:t>
            </a:r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9FCF164-20BB-B149-6FF1-AA574FB86749}"/>
              </a:ext>
            </a:extLst>
          </p:cNvPr>
          <p:cNvSpPr txBox="1"/>
          <p:nvPr/>
        </p:nvSpPr>
        <p:spPr>
          <a:xfrm>
            <a:off x="1371596" y="1856787"/>
            <a:ext cx="83882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Header</a:t>
            </a:r>
            <a:r>
              <a:rPr lang="it-IT" dirty="0"/>
              <a:t> per la dichiarazione e creazione delle strutture e classi utili alla risoluzione dell’algoritmo: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it-IT" dirty="0" err="1"/>
              <a:t>struct</a:t>
            </a:r>
            <a:r>
              <a:rPr lang="it-IT" dirty="0"/>
              <a:t> - Point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it-IT" dirty="0" err="1"/>
              <a:t>struct</a:t>
            </a:r>
            <a:r>
              <a:rPr lang="it-IT" dirty="0"/>
              <a:t> - </a:t>
            </a:r>
            <a:r>
              <a:rPr lang="it-IT" dirty="0" err="1"/>
              <a:t>Triangle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it-IT" dirty="0"/>
              <a:t>friend class for </a:t>
            </a:r>
            <a:r>
              <a:rPr lang="it-IT" dirty="0" err="1"/>
              <a:t>Triangle</a:t>
            </a:r>
            <a:r>
              <a:rPr lang="it-IT" dirty="0"/>
              <a:t> - </a:t>
            </a:r>
            <a:r>
              <a:rPr lang="it-IT" dirty="0" err="1"/>
              <a:t>Triangulation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3765AFF2-F56D-74D2-1DAA-30B65E6DC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6" y="3740843"/>
            <a:ext cx="5797094" cy="2445354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423E137-9795-E187-2984-B29E5CD14696}"/>
              </a:ext>
            </a:extLst>
          </p:cNvPr>
          <p:cNvSpPr txBox="1"/>
          <p:nvPr/>
        </p:nvSpPr>
        <p:spPr>
          <a:xfrm>
            <a:off x="5924940" y="6186197"/>
            <a:ext cx="3079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struct</a:t>
            </a:r>
            <a:r>
              <a:rPr lang="it-IT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Point</a:t>
            </a:r>
          </a:p>
        </p:txBody>
      </p: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E054CB78-F3F9-41E6-9857-DD6C5E948C52}"/>
              </a:ext>
            </a:extLst>
          </p:cNvPr>
          <p:cNvCxnSpPr>
            <a:cxnSpLocks/>
          </p:cNvCxnSpPr>
          <p:nvPr/>
        </p:nvCxnSpPr>
        <p:spPr>
          <a:xfrm>
            <a:off x="7343195" y="5355771"/>
            <a:ext cx="0" cy="830426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3BADA2B1-EB40-11FE-05BB-D90583D5B2D7}"/>
              </a:ext>
            </a:extLst>
          </p:cNvPr>
          <p:cNvSpPr txBox="1"/>
          <p:nvPr/>
        </p:nvSpPr>
        <p:spPr>
          <a:xfrm>
            <a:off x="7392626" y="5618975"/>
            <a:ext cx="2491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funzioni sui punti</a:t>
            </a:r>
          </a:p>
        </p:txBody>
      </p:sp>
    </p:spTree>
    <p:extLst>
      <p:ext uri="{BB962C8B-B14F-4D97-AF65-F5344CB8AC3E}">
        <p14:creationId xmlns:p14="http://schemas.microsoft.com/office/powerpoint/2010/main" val="199283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RISOLUZIONE-DELAUNATOR.HPP</a:t>
            </a:r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805677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tangolo 17">
            <a:extLst>
              <a:ext uri="{FF2B5EF4-FFF2-40B4-BE49-F238E27FC236}">
                <a16:creationId xmlns:a16="http://schemas.microsoft.com/office/drawing/2014/main" id="{D25440AC-C3CA-751C-A791-0F963929AE59}"/>
              </a:ext>
            </a:extLst>
          </p:cNvPr>
          <p:cNvSpPr/>
          <p:nvPr/>
        </p:nvSpPr>
        <p:spPr>
          <a:xfrm>
            <a:off x="3750906" y="6083559"/>
            <a:ext cx="8441094" cy="59493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6264DA4-A658-A3EC-ECEE-382D8CDB8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196" y="1930829"/>
            <a:ext cx="5166808" cy="4747671"/>
          </a:xfrm>
          <a:prstGeom prst="rect">
            <a:avLst/>
          </a:prstGeom>
        </p:spPr>
      </p:pic>
      <p:sp>
        <p:nvSpPr>
          <p:cNvPr id="11" name="Rettangolo 10">
            <a:extLst>
              <a:ext uri="{FF2B5EF4-FFF2-40B4-BE49-F238E27FC236}">
                <a16:creationId xmlns:a16="http://schemas.microsoft.com/office/drawing/2014/main" id="{9256A8E5-CC21-B741-51B2-59F55F3F8FFF}"/>
              </a:ext>
            </a:extLst>
          </p:cNvPr>
          <p:cNvSpPr/>
          <p:nvPr/>
        </p:nvSpPr>
        <p:spPr>
          <a:xfrm>
            <a:off x="312196" y="3816220"/>
            <a:ext cx="3000168" cy="625149"/>
          </a:xfrm>
          <a:prstGeom prst="rect">
            <a:avLst/>
          </a:prstGeom>
          <a:solidFill>
            <a:schemeClr val="accent6">
              <a:lumMod val="40000"/>
              <a:lumOff val="60000"/>
              <a:alpha val="19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3C2E26E9-D694-2870-F2CF-97AA87616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197" y="1930829"/>
            <a:ext cx="6492803" cy="4313294"/>
          </a:xfrm>
          <a:prstGeom prst="rect">
            <a:avLst/>
          </a:prstGeom>
        </p:spPr>
      </p:pic>
      <p:sp>
        <p:nvSpPr>
          <p:cNvPr id="14" name="Rettangolo 13">
            <a:extLst>
              <a:ext uri="{FF2B5EF4-FFF2-40B4-BE49-F238E27FC236}">
                <a16:creationId xmlns:a16="http://schemas.microsoft.com/office/drawing/2014/main" id="{4969ACDB-1B42-92D9-1580-858FE7A81869}"/>
              </a:ext>
            </a:extLst>
          </p:cNvPr>
          <p:cNvSpPr/>
          <p:nvPr/>
        </p:nvSpPr>
        <p:spPr>
          <a:xfrm>
            <a:off x="5943600" y="3573624"/>
            <a:ext cx="6248398" cy="948676"/>
          </a:xfrm>
          <a:prstGeom prst="rect">
            <a:avLst/>
          </a:prstGeom>
          <a:solidFill>
            <a:schemeClr val="accent6">
              <a:lumMod val="40000"/>
              <a:lumOff val="60000"/>
              <a:alpha val="17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3291EC5-BA89-B673-DAD5-FCBEBFE67D33}"/>
              </a:ext>
            </a:extLst>
          </p:cNvPr>
          <p:cNvSpPr txBox="1"/>
          <p:nvPr/>
        </p:nvSpPr>
        <p:spPr>
          <a:xfrm>
            <a:off x="5593112" y="6265675"/>
            <a:ext cx="5628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struct</a:t>
            </a:r>
            <a:r>
              <a:rPr lang="it-IT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it-IT" i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Triangle</a:t>
            </a:r>
            <a:r>
              <a:rPr lang="it-IT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   &amp;    friend class </a:t>
            </a:r>
            <a:r>
              <a:rPr lang="it-IT" i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Triangulation</a:t>
            </a:r>
            <a:r>
              <a:rPr lang="it-IT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F5FB6F51-BC28-2CB0-FB7F-28C8A376EC61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805677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1730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RISOLUZIONE-DELAUNATOR.CPP</a:t>
            </a:r>
          </a:p>
          <a:p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845D54D-8565-148B-CCC5-748102E500F7}"/>
              </a:ext>
            </a:extLst>
          </p:cNvPr>
          <p:cNvSpPr txBox="1"/>
          <p:nvPr/>
        </p:nvSpPr>
        <p:spPr>
          <a:xfrm>
            <a:off x="1357400" y="1833779"/>
            <a:ext cx="77070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Codice sorgente in cui è contenuta la relazione risoluzione dell’algoritmo. Sfrutta le strutture, classi e metodi creati in delaunator.hpp e operators.hpp.</a:t>
            </a:r>
          </a:p>
          <a:p>
            <a:endParaRPr lang="it-IT" dirty="0"/>
          </a:p>
          <a:p>
            <a:r>
              <a:rPr lang="it-IT" dirty="0"/>
              <a:t>Il file è ordinato come segue: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it-IT" b="1" dirty="0"/>
              <a:t>Funzioni sui punti/vettore input</a:t>
            </a:r>
            <a:r>
              <a:rPr lang="it-IT" dirty="0"/>
              <a:t>: </a:t>
            </a:r>
            <a:r>
              <a:rPr lang="it-IT" dirty="0" err="1"/>
              <a:t>isCounter</a:t>
            </a:r>
            <a:r>
              <a:rPr lang="it-IT" dirty="0"/>
              <a:t>, </a:t>
            </a:r>
            <a:r>
              <a:rPr lang="it-IT" dirty="0" err="1"/>
              <a:t>repetitions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it-IT" b="1" dirty="0"/>
              <a:t>Metodi </a:t>
            </a:r>
            <a:r>
              <a:rPr lang="it-IT" b="1" dirty="0" err="1"/>
              <a:t>Triangle</a:t>
            </a:r>
            <a:r>
              <a:rPr lang="it-IT" dirty="0"/>
              <a:t>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it-IT" b="1" dirty="0"/>
              <a:t>Metodi </a:t>
            </a:r>
            <a:r>
              <a:rPr lang="it-IT" b="1" dirty="0" err="1"/>
              <a:t>Triangulation</a:t>
            </a:r>
            <a:r>
              <a:rPr lang="it-IT" dirty="0"/>
              <a:t>: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4DD9F0D-F46C-1D7F-CAB8-6889310A06F1}"/>
              </a:ext>
            </a:extLst>
          </p:cNvPr>
          <p:cNvSpPr txBox="1"/>
          <p:nvPr/>
        </p:nvSpPr>
        <p:spPr>
          <a:xfrm>
            <a:off x="3321695" y="3228390"/>
            <a:ext cx="4114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/>
              <a:t>(Costruttore)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/>
              <a:t>IsInTheCircle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/>
              <a:t>IsInTheTriangle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/>
              <a:t>FindAdjacent</a:t>
            </a:r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EDE7727-EB66-F575-EBA2-25AB8C64D667}"/>
              </a:ext>
            </a:extLst>
          </p:cNvPr>
          <p:cNvSpPr txBox="1"/>
          <p:nvPr/>
        </p:nvSpPr>
        <p:spPr>
          <a:xfrm>
            <a:off x="3806887" y="4599990"/>
            <a:ext cx="33496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/>
              <a:t>Connect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/>
              <a:t>Verify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/>
              <a:t>Flip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Delaunator</a:t>
            </a:r>
            <a:endParaRPr lang="it-IT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584A6C16-A8F5-CAF2-24EB-878E865645D0}"/>
              </a:ext>
            </a:extLst>
          </p:cNvPr>
          <p:cNvSpPr/>
          <p:nvPr/>
        </p:nvSpPr>
        <p:spPr>
          <a:xfrm>
            <a:off x="7436493" y="2582722"/>
            <a:ext cx="7218125" cy="440862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11F3CE1B-CB79-6BEB-46A8-51E9FC5174D2}"/>
              </a:ext>
            </a:extLst>
          </p:cNvPr>
          <p:cNvCxnSpPr>
            <a:cxnSpLocks/>
          </p:cNvCxnSpPr>
          <p:nvPr/>
        </p:nvCxnSpPr>
        <p:spPr>
          <a:xfrm flipH="1">
            <a:off x="904461" y="5874026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magine 13">
            <a:extLst>
              <a:ext uri="{FF2B5EF4-FFF2-40B4-BE49-F238E27FC236}">
                <a16:creationId xmlns:a16="http://schemas.microsoft.com/office/drawing/2014/main" id="{9C0698B4-0F1C-55C2-9A13-2BBCF622E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6452" y="2679798"/>
            <a:ext cx="3784784" cy="3868319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2DF1911-79DC-23CF-D520-EBCB5C9C4070}"/>
              </a:ext>
            </a:extLst>
          </p:cNvPr>
          <p:cNvSpPr txBox="1"/>
          <p:nvPr/>
        </p:nvSpPr>
        <p:spPr>
          <a:xfrm>
            <a:off x="9064484" y="6488668"/>
            <a:ext cx="5628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isCounter</a:t>
            </a:r>
            <a:r>
              <a:rPr lang="it-IT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&amp; </a:t>
            </a:r>
            <a:r>
              <a:rPr lang="it-IT" i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repetitions</a:t>
            </a:r>
            <a:endParaRPr lang="it-IT" i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635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RISOLUZIONE-DELAUNATOR.CPP</a:t>
            </a:r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tangolo 12">
            <a:extLst>
              <a:ext uri="{FF2B5EF4-FFF2-40B4-BE49-F238E27FC236}">
                <a16:creationId xmlns:a16="http://schemas.microsoft.com/office/drawing/2014/main" id="{8C41BBE4-A62D-3BE7-7D28-79C47D149245}"/>
              </a:ext>
            </a:extLst>
          </p:cNvPr>
          <p:cNvSpPr/>
          <p:nvPr/>
        </p:nvSpPr>
        <p:spPr>
          <a:xfrm>
            <a:off x="1250302" y="1996750"/>
            <a:ext cx="11168737" cy="178214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B077CCA1-56BB-A173-1D74-61ED5B33B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400" y="2106863"/>
            <a:ext cx="7018628" cy="153937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FA95409-0C0A-731F-0AD7-A5FE4DB4D491}"/>
              </a:ext>
            </a:extLst>
          </p:cNvPr>
          <p:cNvSpPr txBox="1"/>
          <p:nvPr/>
        </p:nvSpPr>
        <p:spPr>
          <a:xfrm>
            <a:off x="8450429" y="2732750"/>
            <a:ext cx="2519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COSTRUTTORE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3E0F4C00-93C6-6727-5856-B19987B7CB37}"/>
              </a:ext>
            </a:extLst>
          </p:cNvPr>
          <p:cNvSpPr/>
          <p:nvPr/>
        </p:nvSpPr>
        <p:spPr>
          <a:xfrm>
            <a:off x="-575387" y="3870779"/>
            <a:ext cx="11168737" cy="22914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9A93ACA3-5FD9-01F3-B24A-4CB4EE906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145" y="4067929"/>
            <a:ext cx="5082980" cy="1806097"/>
          </a:xfrm>
          <a:prstGeom prst="rect">
            <a:avLst/>
          </a:prstGeom>
        </p:spPr>
      </p:pic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82ED3BB4-AC57-E5A3-EB58-FFA0C4BFF0B2}"/>
              </a:ext>
            </a:extLst>
          </p:cNvPr>
          <p:cNvSpPr txBox="1"/>
          <p:nvPr/>
        </p:nvSpPr>
        <p:spPr>
          <a:xfrm>
            <a:off x="2192090" y="4757384"/>
            <a:ext cx="2519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IsInTheCircle</a:t>
            </a:r>
            <a:endParaRPr lang="it-IT" sz="28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568FA32-B2EA-0332-5022-F7FCE4946C21}"/>
              </a:ext>
            </a:extLst>
          </p:cNvPr>
          <p:cNvCxnSpPr>
            <a:cxnSpLocks/>
          </p:cNvCxnSpPr>
          <p:nvPr/>
        </p:nvCxnSpPr>
        <p:spPr>
          <a:xfrm flipH="1">
            <a:off x="904460" y="5874026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7038C706-1E31-C16A-BC69-A227C5D772F4}"/>
              </a:ext>
            </a:extLst>
          </p:cNvPr>
          <p:cNvSpPr txBox="1"/>
          <p:nvPr/>
        </p:nvSpPr>
        <p:spPr>
          <a:xfrm>
            <a:off x="755780" y="324427"/>
            <a:ext cx="50385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METODI TRIANGLE</a:t>
            </a:r>
          </a:p>
        </p:txBody>
      </p:sp>
    </p:spTree>
    <p:extLst>
      <p:ext uri="{BB962C8B-B14F-4D97-AF65-F5344CB8AC3E}">
        <p14:creationId xmlns:p14="http://schemas.microsoft.com/office/powerpoint/2010/main" val="13902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RISOLUZIONE-DELAUNATOR.CPP</a:t>
            </a:r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568FA32-B2EA-0332-5022-F7FCE4946C21}"/>
              </a:ext>
            </a:extLst>
          </p:cNvPr>
          <p:cNvCxnSpPr>
            <a:cxnSpLocks/>
          </p:cNvCxnSpPr>
          <p:nvPr/>
        </p:nvCxnSpPr>
        <p:spPr>
          <a:xfrm flipH="1">
            <a:off x="904460" y="5874026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>
            <a:extLst>
              <a:ext uri="{FF2B5EF4-FFF2-40B4-BE49-F238E27FC236}">
                <a16:creationId xmlns:a16="http://schemas.microsoft.com/office/drawing/2014/main" id="{30FA39FB-0913-F6C2-89F4-299056956E06}"/>
              </a:ext>
            </a:extLst>
          </p:cNvPr>
          <p:cNvSpPr/>
          <p:nvPr/>
        </p:nvSpPr>
        <p:spPr>
          <a:xfrm>
            <a:off x="-438538" y="2140524"/>
            <a:ext cx="11476653" cy="111585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908FB6D-4588-698E-B7BA-9F6C3B704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2348" y="2267657"/>
            <a:ext cx="5303980" cy="883997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0958850F-E277-D3E4-36BA-FC77DFD1567D}"/>
              </a:ext>
            </a:extLst>
          </p:cNvPr>
          <p:cNvSpPr/>
          <p:nvPr/>
        </p:nvSpPr>
        <p:spPr>
          <a:xfrm>
            <a:off x="1225422" y="3383516"/>
            <a:ext cx="11476653" cy="26176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11C18648-65F1-BE31-B149-878D51B01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400" y="3443909"/>
            <a:ext cx="3802710" cy="2331922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043300D-86DB-D1FA-B2C9-43828212A7D5}"/>
              </a:ext>
            </a:extLst>
          </p:cNvPr>
          <p:cNvSpPr txBox="1"/>
          <p:nvPr/>
        </p:nvSpPr>
        <p:spPr>
          <a:xfrm>
            <a:off x="755780" y="324427"/>
            <a:ext cx="50385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METODI TRIANGLE</a:t>
            </a:r>
          </a:p>
        </p:txBody>
      </p: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729D0FC-3FD5-E479-E480-373ABC43A8B5}"/>
              </a:ext>
            </a:extLst>
          </p:cNvPr>
          <p:cNvSpPr txBox="1"/>
          <p:nvPr/>
        </p:nvSpPr>
        <p:spPr>
          <a:xfrm>
            <a:off x="2089754" y="2383863"/>
            <a:ext cx="2519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IsInTheTriangle</a:t>
            </a:r>
            <a:endParaRPr lang="it-IT" sz="28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256A34A-8252-A73D-7662-5B63CF09E7BD}"/>
              </a:ext>
            </a:extLst>
          </p:cNvPr>
          <p:cNvSpPr txBox="1"/>
          <p:nvPr/>
        </p:nvSpPr>
        <p:spPr>
          <a:xfrm>
            <a:off x="6062868" y="4336384"/>
            <a:ext cx="2519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FindAdjacent</a:t>
            </a:r>
            <a:endParaRPr lang="it-IT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617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RISOLUZIONE-DELAUNATOR.CPP</a:t>
            </a:r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568FA32-B2EA-0332-5022-F7FCE4946C21}"/>
              </a:ext>
            </a:extLst>
          </p:cNvPr>
          <p:cNvCxnSpPr>
            <a:cxnSpLocks/>
          </p:cNvCxnSpPr>
          <p:nvPr/>
        </p:nvCxnSpPr>
        <p:spPr>
          <a:xfrm flipH="1">
            <a:off x="904460" y="5874026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043300D-86DB-D1FA-B2C9-43828212A7D5}"/>
              </a:ext>
            </a:extLst>
          </p:cNvPr>
          <p:cNvSpPr txBox="1"/>
          <p:nvPr/>
        </p:nvSpPr>
        <p:spPr>
          <a:xfrm>
            <a:off x="755780" y="324427"/>
            <a:ext cx="6111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METODI TRIANGULATION</a:t>
            </a:r>
          </a:p>
        </p:txBody>
      </p: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tangolo 12">
            <a:extLst>
              <a:ext uri="{FF2B5EF4-FFF2-40B4-BE49-F238E27FC236}">
                <a16:creationId xmlns:a16="http://schemas.microsoft.com/office/drawing/2014/main" id="{0A24F983-1F46-01D8-7373-D5E9A9657108}"/>
              </a:ext>
            </a:extLst>
          </p:cNvPr>
          <p:cNvSpPr/>
          <p:nvPr/>
        </p:nvSpPr>
        <p:spPr>
          <a:xfrm>
            <a:off x="-690466" y="1894205"/>
            <a:ext cx="10384971" cy="496379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BA11DF5-FA0D-480C-1514-E71345495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739" y="1961159"/>
            <a:ext cx="5585261" cy="271009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9998556F-C6F4-FD1D-CFF3-FA463DD301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09"/>
          <a:stretch/>
        </p:blipFill>
        <p:spPr>
          <a:xfrm>
            <a:off x="510738" y="4609991"/>
            <a:ext cx="5585259" cy="2199476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7F53D198-A66C-680E-53A5-C4129DAD23EC}"/>
              </a:ext>
            </a:extLst>
          </p:cNvPr>
          <p:cNvSpPr txBox="1"/>
          <p:nvPr/>
        </p:nvSpPr>
        <p:spPr>
          <a:xfrm>
            <a:off x="6867330" y="3312367"/>
            <a:ext cx="30511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Connect</a:t>
            </a:r>
          </a:p>
        </p:txBody>
      </p:sp>
    </p:spTree>
    <p:extLst>
      <p:ext uri="{BB962C8B-B14F-4D97-AF65-F5344CB8AC3E}">
        <p14:creationId xmlns:p14="http://schemas.microsoft.com/office/powerpoint/2010/main" val="3616416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RISOLUZIONE-DELAUNATOR.CPP</a:t>
            </a:r>
          </a:p>
          <a:p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FC2A5F7-FAD4-723F-BE02-9CBA4EE494E6}"/>
              </a:ext>
            </a:extLst>
          </p:cNvPr>
          <p:cNvSpPr/>
          <p:nvPr/>
        </p:nvSpPr>
        <p:spPr>
          <a:xfrm>
            <a:off x="-690466" y="1894205"/>
            <a:ext cx="10384971" cy="496379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568FA32-B2EA-0332-5022-F7FCE4946C21}"/>
              </a:ext>
            </a:extLst>
          </p:cNvPr>
          <p:cNvCxnSpPr>
            <a:cxnSpLocks/>
          </p:cNvCxnSpPr>
          <p:nvPr/>
        </p:nvCxnSpPr>
        <p:spPr>
          <a:xfrm flipH="1">
            <a:off x="904460" y="5874026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043300D-86DB-D1FA-B2C9-43828212A7D5}"/>
              </a:ext>
            </a:extLst>
          </p:cNvPr>
          <p:cNvSpPr txBox="1"/>
          <p:nvPr/>
        </p:nvSpPr>
        <p:spPr>
          <a:xfrm>
            <a:off x="755780" y="324427"/>
            <a:ext cx="6232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METODI TRIANGULATION</a:t>
            </a:r>
          </a:p>
        </p:txBody>
      </p: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magine 6">
            <a:extLst>
              <a:ext uri="{FF2B5EF4-FFF2-40B4-BE49-F238E27FC236}">
                <a16:creationId xmlns:a16="http://schemas.microsoft.com/office/drawing/2014/main" id="{2EB352CC-1BDA-4321-9A52-E5AB9FA17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47" y="2124447"/>
            <a:ext cx="4282750" cy="4409126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5311078-548B-4A9A-8176-71637503E10A}"/>
              </a:ext>
            </a:extLst>
          </p:cNvPr>
          <p:cNvSpPr txBox="1"/>
          <p:nvPr/>
        </p:nvSpPr>
        <p:spPr>
          <a:xfrm>
            <a:off x="6206511" y="3495642"/>
            <a:ext cx="3051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Verify</a:t>
            </a:r>
            <a:endParaRPr lang="it-IT" sz="48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785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RISOLUZIONE-DELAUNATOR.CPP</a:t>
            </a:r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>
            <a:extLst>
              <a:ext uri="{FF2B5EF4-FFF2-40B4-BE49-F238E27FC236}">
                <a16:creationId xmlns:a16="http://schemas.microsoft.com/office/drawing/2014/main" id="{AC88CCAB-0357-552B-2F64-D27C942CCF8F}"/>
              </a:ext>
            </a:extLst>
          </p:cNvPr>
          <p:cNvSpPr/>
          <p:nvPr/>
        </p:nvSpPr>
        <p:spPr>
          <a:xfrm>
            <a:off x="755780" y="2040405"/>
            <a:ext cx="12150596" cy="499854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568FA32-B2EA-0332-5022-F7FCE4946C21}"/>
              </a:ext>
            </a:extLst>
          </p:cNvPr>
          <p:cNvCxnSpPr>
            <a:cxnSpLocks/>
          </p:cNvCxnSpPr>
          <p:nvPr/>
        </p:nvCxnSpPr>
        <p:spPr>
          <a:xfrm flipH="1">
            <a:off x="904460" y="5874026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043300D-86DB-D1FA-B2C9-43828212A7D5}"/>
              </a:ext>
            </a:extLst>
          </p:cNvPr>
          <p:cNvSpPr txBox="1"/>
          <p:nvPr/>
        </p:nvSpPr>
        <p:spPr>
          <a:xfrm>
            <a:off x="755780" y="324427"/>
            <a:ext cx="6232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METODI TRIANGULATION</a:t>
            </a:r>
          </a:p>
        </p:txBody>
      </p: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magine 8">
            <a:extLst>
              <a:ext uri="{FF2B5EF4-FFF2-40B4-BE49-F238E27FC236}">
                <a16:creationId xmlns:a16="http://schemas.microsoft.com/office/drawing/2014/main" id="{7E9C8442-4FBA-595C-D4CA-7A9544782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678" y="2250762"/>
            <a:ext cx="7590178" cy="4282811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E6DC185-9C50-E91B-DB2F-8417F98F19B2}"/>
              </a:ext>
            </a:extLst>
          </p:cNvPr>
          <p:cNvSpPr txBox="1"/>
          <p:nvPr/>
        </p:nvSpPr>
        <p:spPr>
          <a:xfrm>
            <a:off x="1920275" y="3689363"/>
            <a:ext cx="3051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Flip</a:t>
            </a:r>
          </a:p>
        </p:txBody>
      </p:sp>
    </p:spTree>
    <p:extLst>
      <p:ext uri="{BB962C8B-B14F-4D97-AF65-F5344CB8AC3E}">
        <p14:creationId xmlns:p14="http://schemas.microsoft.com/office/powerpoint/2010/main" val="3972365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RISOLUZIONE-DELAUNATOR.CPP</a:t>
            </a:r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tangolo 7">
            <a:extLst>
              <a:ext uri="{FF2B5EF4-FFF2-40B4-BE49-F238E27FC236}">
                <a16:creationId xmlns:a16="http://schemas.microsoft.com/office/drawing/2014/main" id="{11A0245C-93C9-D6A8-9E0C-17175F09B895}"/>
              </a:ext>
            </a:extLst>
          </p:cNvPr>
          <p:cNvSpPr/>
          <p:nvPr/>
        </p:nvSpPr>
        <p:spPr>
          <a:xfrm>
            <a:off x="-309973" y="1818862"/>
            <a:ext cx="10704275" cy="499854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568FA32-B2EA-0332-5022-F7FCE4946C21}"/>
              </a:ext>
            </a:extLst>
          </p:cNvPr>
          <p:cNvCxnSpPr>
            <a:cxnSpLocks/>
          </p:cNvCxnSpPr>
          <p:nvPr/>
        </p:nvCxnSpPr>
        <p:spPr>
          <a:xfrm flipH="1">
            <a:off x="904460" y="5874026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043300D-86DB-D1FA-B2C9-43828212A7D5}"/>
              </a:ext>
            </a:extLst>
          </p:cNvPr>
          <p:cNvSpPr txBox="1"/>
          <p:nvPr/>
        </p:nvSpPr>
        <p:spPr>
          <a:xfrm>
            <a:off x="755780" y="324427"/>
            <a:ext cx="6232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METODI TRIANGULATION</a:t>
            </a:r>
          </a:p>
        </p:txBody>
      </p: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magine 6">
            <a:extLst>
              <a:ext uri="{FF2B5EF4-FFF2-40B4-BE49-F238E27FC236}">
                <a16:creationId xmlns:a16="http://schemas.microsoft.com/office/drawing/2014/main" id="{3EEF5EAE-F51B-9674-E8EB-8EF662019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77" y="1932875"/>
            <a:ext cx="5349704" cy="450381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DA16673-2578-62D0-796E-C975917B6543}"/>
              </a:ext>
            </a:extLst>
          </p:cNvPr>
          <p:cNvSpPr txBox="1"/>
          <p:nvPr/>
        </p:nvSpPr>
        <p:spPr>
          <a:xfrm>
            <a:off x="6002691" y="3769281"/>
            <a:ext cx="409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DELAUNATOR</a:t>
            </a:r>
          </a:p>
        </p:txBody>
      </p:sp>
    </p:spTree>
    <p:extLst>
      <p:ext uri="{BB962C8B-B14F-4D97-AF65-F5344CB8AC3E}">
        <p14:creationId xmlns:p14="http://schemas.microsoft.com/office/powerpoint/2010/main" val="3620332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RISOLUZIONE-DELAUNATOR.CPP</a:t>
            </a:r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tangolo 10">
            <a:extLst>
              <a:ext uri="{FF2B5EF4-FFF2-40B4-BE49-F238E27FC236}">
                <a16:creationId xmlns:a16="http://schemas.microsoft.com/office/drawing/2014/main" id="{8FF71208-4BB8-7D9A-438C-42357CEAB130}"/>
              </a:ext>
            </a:extLst>
          </p:cNvPr>
          <p:cNvSpPr/>
          <p:nvPr/>
        </p:nvSpPr>
        <p:spPr>
          <a:xfrm>
            <a:off x="-309973" y="1818862"/>
            <a:ext cx="13540781" cy="499854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568FA32-B2EA-0332-5022-F7FCE4946C21}"/>
              </a:ext>
            </a:extLst>
          </p:cNvPr>
          <p:cNvCxnSpPr>
            <a:cxnSpLocks/>
          </p:cNvCxnSpPr>
          <p:nvPr/>
        </p:nvCxnSpPr>
        <p:spPr>
          <a:xfrm flipH="1">
            <a:off x="904460" y="5874026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043300D-86DB-D1FA-B2C9-43828212A7D5}"/>
              </a:ext>
            </a:extLst>
          </p:cNvPr>
          <p:cNvSpPr txBox="1"/>
          <p:nvPr/>
        </p:nvSpPr>
        <p:spPr>
          <a:xfrm>
            <a:off x="755780" y="324427"/>
            <a:ext cx="6232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METODI TRIANGULATION</a:t>
            </a:r>
          </a:p>
        </p:txBody>
      </p: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magine 7">
            <a:extLst>
              <a:ext uri="{FF2B5EF4-FFF2-40B4-BE49-F238E27FC236}">
                <a16:creationId xmlns:a16="http://schemas.microsoft.com/office/drawing/2014/main" id="{B401EF7E-7655-44FC-3D7F-8B0E0E343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311" y="2107077"/>
            <a:ext cx="3520745" cy="4519052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AAC320AC-C1B0-541E-6A2D-0F3AB30E9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715" y="2335697"/>
            <a:ext cx="4519052" cy="40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04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069CC339-6E4B-CBAF-C885-36194DF1D9C0}"/>
              </a:ext>
            </a:extLst>
          </p:cNvPr>
          <p:cNvCxnSpPr>
            <a:cxnSpLocks/>
          </p:cNvCxnSpPr>
          <p:nvPr/>
        </p:nvCxnSpPr>
        <p:spPr>
          <a:xfrm flipH="1">
            <a:off x="904461" y="5877340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1C36215B-545A-7097-533E-9FCAA048CD5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3CD9BCBB-4258-46E3-4DC2-EE960F112674}"/>
              </a:ext>
            </a:extLst>
          </p:cNvPr>
          <p:cNvCxnSpPr>
            <a:cxnSpLocks/>
          </p:cNvCxnSpPr>
          <p:nvPr/>
        </p:nvCxnSpPr>
        <p:spPr>
          <a:xfrm>
            <a:off x="907774" y="1013792"/>
            <a:ext cx="0" cy="80506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6D047CFA-0287-F645-14CB-25E78E16E0F7}"/>
              </a:ext>
            </a:extLst>
          </p:cNvPr>
          <p:cNvCxnSpPr>
            <a:cxnSpLocks/>
          </p:cNvCxnSpPr>
          <p:nvPr/>
        </p:nvCxnSpPr>
        <p:spPr>
          <a:xfrm>
            <a:off x="904461" y="3139126"/>
            <a:ext cx="0" cy="273490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tangolo 16">
            <a:extLst>
              <a:ext uri="{FF2B5EF4-FFF2-40B4-BE49-F238E27FC236}">
                <a16:creationId xmlns:a16="http://schemas.microsoft.com/office/drawing/2014/main" id="{7F711647-82B1-5A71-CAC9-8EC9C5745740}"/>
              </a:ext>
            </a:extLst>
          </p:cNvPr>
          <p:cNvSpPr/>
          <p:nvPr/>
        </p:nvSpPr>
        <p:spPr>
          <a:xfrm>
            <a:off x="-65988" y="1960775"/>
            <a:ext cx="5797483" cy="11783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CB1AC3-1D68-9B6B-2531-FB7D7D24EF8D}"/>
              </a:ext>
            </a:extLst>
          </p:cNvPr>
          <p:cNvSpPr txBox="1">
            <a:spLocks/>
          </p:cNvSpPr>
          <p:nvPr/>
        </p:nvSpPr>
        <p:spPr>
          <a:xfrm>
            <a:off x="776881" y="1597224"/>
            <a:ext cx="5342155" cy="184143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L’ALGORITMO E LE SUE APPLICAZIONI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EE93345E-B530-F3C1-67CB-B6BE3A75EB7A}"/>
              </a:ext>
            </a:extLst>
          </p:cNvPr>
          <p:cNvSpPr txBox="1">
            <a:spLocks/>
          </p:cNvSpPr>
          <p:nvPr/>
        </p:nvSpPr>
        <p:spPr>
          <a:xfrm>
            <a:off x="6381387" y="4458716"/>
            <a:ext cx="4577540" cy="1091520"/>
          </a:xfrm>
          <a:prstGeom prst="rect">
            <a:avLst/>
          </a:prstGeom>
        </p:spPr>
        <p:txBody>
          <a:bodyPr anchor="b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/>
              <a:t>Descrizione</a:t>
            </a:r>
            <a:r>
              <a:rPr lang="en-US" b="1" dirty="0"/>
              <a:t> </a:t>
            </a:r>
            <a:r>
              <a:rPr lang="en-US" b="1" dirty="0" err="1"/>
              <a:t>dell’algoritmo</a:t>
            </a:r>
            <a:r>
              <a:rPr lang="en-US" b="1" dirty="0"/>
              <a:t> e </a:t>
            </a:r>
            <a:r>
              <a:rPr lang="en-US" b="1" dirty="0" err="1"/>
              <a:t>dei</a:t>
            </a:r>
            <a:r>
              <a:rPr lang="en-US" b="1" dirty="0"/>
              <a:t> </a:t>
            </a:r>
            <a:r>
              <a:rPr lang="en-US" b="1" dirty="0" err="1"/>
              <a:t>suoi</a:t>
            </a:r>
            <a:r>
              <a:rPr lang="en-US" b="1" dirty="0"/>
              <a:t> </a:t>
            </a:r>
            <a:r>
              <a:rPr lang="en-US" b="1" dirty="0" err="1"/>
              <a:t>possibili</a:t>
            </a:r>
            <a:r>
              <a:rPr lang="en-US" b="1" dirty="0"/>
              <a:t> </a:t>
            </a:r>
            <a:r>
              <a:rPr lang="en-US" b="1" dirty="0" err="1"/>
              <a:t>utilizzi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4992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069CC339-6E4B-CBAF-C885-36194DF1D9C0}"/>
              </a:ext>
            </a:extLst>
          </p:cNvPr>
          <p:cNvCxnSpPr>
            <a:cxnSpLocks/>
          </p:cNvCxnSpPr>
          <p:nvPr/>
        </p:nvCxnSpPr>
        <p:spPr>
          <a:xfrm flipH="1">
            <a:off x="904461" y="5877340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1C36215B-545A-7097-533E-9FCAA048CD5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1878495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err="1"/>
              <a:t>L’ALGORITMo</a:t>
            </a:r>
            <a:r>
              <a:rPr lang="it-IT" dirty="0"/>
              <a:t> di </a:t>
            </a:r>
            <a:r>
              <a:rPr lang="it-IT" dirty="0" err="1"/>
              <a:t>bowyer-watson</a:t>
            </a: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A4A1EAB7-3D49-4EF2-C3D6-A032A50FADE4}"/>
              </a:ext>
            </a:extLst>
          </p:cNvPr>
          <p:cNvSpPr/>
          <p:nvPr/>
        </p:nvSpPr>
        <p:spPr>
          <a:xfrm>
            <a:off x="1357399" y="2072308"/>
            <a:ext cx="4738599" cy="4050165"/>
          </a:xfrm>
          <a:prstGeom prst="rect">
            <a:avLst/>
          </a:prstGeom>
          <a:solidFill>
            <a:srgbClr val="AFA89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CBFE5FE-935A-33D7-2046-1D5F02B014C3}"/>
              </a:ext>
            </a:extLst>
          </p:cNvPr>
          <p:cNvSpPr txBox="1"/>
          <p:nvPr/>
        </p:nvSpPr>
        <p:spPr>
          <a:xfrm>
            <a:off x="1357398" y="1818862"/>
            <a:ext cx="90113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L'obiettivo dell'algoritmo è partire da un insieme di punti nel piano e generare una triangolazione di Delaunay in cui i vertici del triangolo soddisfano la proprietà di Delaunay: </a:t>
            </a:r>
            <a:r>
              <a:rPr lang="it-IT" b="1" dirty="0"/>
              <a:t>per ogni triangolo, il cerchio che circoscrive quel triangolo non deve contenere altri punti dell'insieme.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6AE9A3E-9AB3-2B22-8B4A-712C2AFF2E7E}"/>
              </a:ext>
            </a:extLst>
          </p:cNvPr>
          <p:cNvSpPr txBox="1"/>
          <p:nvPr/>
        </p:nvSpPr>
        <p:spPr>
          <a:xfrm>
            <a:off x="1451112" y="3279913"/>
            <a:ext cx="8040757" cy="3139321"/>
          </a:xfrm>
          <a:prstGeom prst="rect">
            <a:avLst/>
          </a:prstGeom>
          <a:solidFill>
            <a:srgbClr val="AFA89B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it-IT" b="1" dirty="0"/>
              <a:t>CREAZIONE SUPERTRIANGOLO</a:t>
            </a:r>
            <a:r>
              <a:rPr lang="it-IT" dirty="0"/>
              <a:t>: triangolo tale da </a:t>
            </a:r>
            <a:r>
              <a:rPr lang="it-IT" dirty="0" err="1"/>
              <a:t>contentere</a:t>
            </a:r>
            <a:r>
              <a:rPr lang="it-IT" dirty="0"/>
              <a:t> tutti i punti dell’insieme di partenza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it-IT" b="1" dirty="0"/>
              <a:t>CONTROLLO PROPRIETA’ DI DELAUNAY</a:t>
            </a:r>
            <a:r>
              <a:rPr lang="it-IT" dirty="0"/>
              <a:t>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it-IT" b="1" dirty="0"/>
              <a:t>RIMOZIONE TRIANGOLI ESTERNI</a:t>
            </a:r>
            <a:r>
              <a:rPr lang="it-IT" dirty="0"/>
              <a:t>: i triangoli con vertici del </a:t>
            </a:r>
            <a:r>
              <a:rPr lang="it-IT" dirty="0" err="1"/>
              <a:t>supertriangolo</a:t>
            </a:r>
            <a:r>
              <a:rPr lang="it-IT" dirty="0"/>
              <a:t> vengono eliminati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C7627EF-7D49-9ABE-DD42-7B32FF0CB9DE}"/>
              </a:ext>
            </a:extLst>
          </p:cNvPr>
          <p:cNvSpPr txBox="1"/>
          <p:nvPr/>
        </p:nvSpPr>
        <p:spPr>
          <a:xfrm>
            <a:off x="1756965" y="4148294"/>
            <a:ext cx="43732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1600" dirty="0"/>
              <a:t>iterativamente si controllano tutti i punti dell’insieme e se questi risiedano all’interno del </a:t>
            </a:r>
            <a:r>
              <a:rPr lang="it-IT" sz="1600" dirty="0" err="1"/>
              <a:t>circumcerchio</a:t>
            </a:r>
            <a:r>
              <a:rPr lang="it-IT" sz="1600" dirty="0"/>
              <a:t> dei triangoli presenti.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1600" dirty="0"/>
              <a:t>tra triangoli adiacenti si applica il FLIP qualora gli angoli opposti diano somma maggiore di 180°.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2BD5D07D-85E7-CA6F-108E-7EB53855B018}"/>
              </a:ext>
            </a:extLst>
          </p:cNvPr>
          <p:cNvSpPr/>
          <p:nvPr/>
        </p:nvSpPr>
        <p:spPr>
          <a:xfrm>
            <a:off x="9374864" y="2892287"/>
            <a:ext cx="2817136" cy="259742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49C472CD-9AE2-E97A-D57D-8272A19F0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612" y="3006497"/>
            <a:ext cx="2165148" cy="2151733"/>
          </a:xfrm>
          <a:prstGeom prst="rect">
            <a:avLst/>
          </a:prstGeom>
          <a:ln w="28575">
            <a:noFill/>
          </a:ln>
        </p:spPr>
      </p:pic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C6248E31-87A8-B854-65B5-53B25283527B}"/>
              </a:ext>
            </a:extLst>
          </p:cNvPr>
          <p:cNvCxnSpPr>
            <a:cxnSpLocks/>
          </p:cNvCxnSpPr>
          <p:nvPr/>
        </p:nvCxnSpPr>
        <p:spPr>
          <a:xfrm>
            <a:off x="11234530" y="5181558"/>
            <a:ext cx="0" cy="692468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C5EF2EB2-6968-3E28-64D0-BAEA7320CF84}"/>
              </a:ext>
            </a:extLst>
          </p:cNvPr>
          <p:cNvSpPr txBox="1"/>
          <p:nvPr/>
        </p:nvSpPr>
        <p:spPr>
          <a:xfrm>
            <a:off x="9374864" y="5181558"/>
            <a:ext cx="13427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Metodo flip</a:t>
            </a:r>
          </a:p>
        </p:txBody>
      </p:sp>
    </p:spTree>
    <p:extLst>
      <p:ext uri="{BB962C8B-B14F-4D97-AF65-F5344CB8AC3E}">
        <p14:creationId xmlns:p14="http://schemas.microsoft.com/office/powerpoint/2010/main" val="2130661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tangolo 21">
            <a:extLst>
              <a:ext uri="{FF2B5EF4-FFF2-40B4-BE49-F238E27FC236}">
                <a16:creationId xmlns:a16="http://schemas.microsoft.com/office/drawing/2014/main" id="{25004E09-850E-BBDB-3F10-D72D87E97688}"/>
              </a:ext>
            </a:extLst>
          </p:cNvPr>
          <p:cNvSpPr/>
          <p:nvPr/>
        </p:nvSpPr>
        <p:spPr>
          <a:xfrm>
            <a:off x="-103694" y="2158738"/>
            <a:ext cx="4571999" cy="292230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applicazioni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3947C823-9C9C-FB6C-2466-1ADBC3E27D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2534"/>
          <a:stretch/>
        </p:blipFill>
        <p:spPr>
          <a:xfrm>
            <a:off x="1357400" y="2325759"/>
            <a:ext cx="2933702" cy="2348119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F613F68-C1B8-31E9-06B0-4473B4DC7F55}"/>
              </a:ext>
            </a:extLst>
          </p:cNvPr>
          <p:cNvSpPr txBox="1"/>
          <p:nvPr/>
        </p:nvSpPr>
        <p:spPr>
          <a:xfrm>
            <a:off x="1272209" y="4716909"/>
            <a:ext cx="2584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ANALISI F.E.M</a:t>
            </a:r>
            <a:r>
              <a:rPr lang="it-IT" dirty="0"/>
              <a:t>.</a:t>
            </a:r>
          </a:p>
        </p:txBody>
      </p:sp>
      <p:pic>
        <p:nvPicPr>
          <p:cNvPr id="15" name="2023-06-26 18-11-11">
            <a:hlinkClick r:id="" action="ppaction://media"/>
            <a:extLst>
              <a:ext uri="{FF2B5EF4-FFF2-40B4-BE49-F238E27FC236}">
                <a16:creationId xmlns:a16="http://schemas.microsoft.com/office/drawing/2014/main" id="{1B29A9F9-C928-EBBB-65D5-6BC9602831A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52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49687" y="1738602"/>
            <a:ext cx="6510131" cy="3661949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BAE5FF9-EE11-8D0C-B192-8CA48BB9D367}"/>
              </a:ext>
            </a:extLst>
          </p:cNvPr>
          <p:cNvSpPr txBox="1"/>
          <p:nvPr/>
        </p:nvSpPr>
        <p:spPr>
          <a:xfrm>
            <a:off x="4860233" y="5467794"/>
            <a:ext cx="3051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APPLICAZIONI ARTISTICHE</a:t>
            </a:r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00C1D5F5-A9FC-CF30-DCB2-6FF7431686B5}"/>
              </a:ext>
            </a:extLst>
          </p:cNvPr>
          <p:cNvCxnSpPr>
            <a:cxnSpLocks/>
          </p:cNvCxnSpPr>
          <p:nvPr/>
        </p:nvCxnSpPr>
        <p:spPr>
          <a:xfrm flipH="1">
            <a:off x="904461" y="5877340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034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9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069CC339-6E4B-CBAF-C885-36194DF1D9C0}"/>
              </a:ext>
            </a:extLst>
          </p:cNvPr>
          <p:cNvCxnSpPr>
            <a:cxnSpLocks/>
          </p:cNvCxnSpPr>
          <p:nvPr/>
        </p:nvCxnSpPr>
        <p:spPr>
          <a:xfrm flipH="1">
            <a:off x="904461" y="5877340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1C36215B-545A-7097-533E-9FCAA048CD5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3CD9BCBB-4258-46E3-4DC2-EE960F112674}"/>
              </a:ext>
            </a:extLst>
          </p:cNvPr>
          <p:cNvCxnSpPr>
            <a:cxnSpLocks/>
          </p:cNvCxnSpPr>
          <p:nvPr/>
        </p:nvCxnSpPr>
        <p:spPr>
          <a:xfrm>
            <a:off x="907774" y="1013792"/>
            <a:ext cx="0" cy="80506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6D047CFA-0287-F645-14CB-25E78E16E0F7}"/>
              </a:ext>
            </a:extLst>
          </p:cNvPr>
          <p:cNvCxnSpPr>
            <a:cxnSpLocks/>
          </p:cNvCxnSpPr>
          <p:nvPr/>
        </p:nvCxnSpPr>
        <p:spPr>
          <a:xfrm>
            <a:off x="904461" y="3260035"/>
            <a:ext cx="0" cy="2613991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F98BBFB8-C3DC-3967-8402-FAEDE89A78FE}"/>
              </a:ext>
            </a:extLst>
          </p:cNvPr>
          <p:cNvSpPr/>
          <p:nvPr/>
        </p:nvSpPr>
        <p:spPr>
          <a:xfrm>
            <a:off x="-65988" y="1960775"/>
            <a:ext cx="5797483" cy="11783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CB1AC3-1D68-9B6B-2531-FB7D7D24EF8D}"/>
              </a:ext>
            </a:extLst>
          </p:cNvPr>
          <p:cNvSpPr txBox="1">
            <a:spLocks/>
          </p:cNvSpPr>
          <p:nvPr/>
        </p:nvSpPr>
        <p:spPr>
          <a:xfrm>
            <a:off x="776881" y="1597224"/>
            <a:ext cx="5342155" cy="184143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IMPLEMENTAZIONE IN C++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EE93345E-B530-F3C1-67CB-B6BE3A75EB7A}"/>
              </a:ext>
            </a:extLst>
          </p:cNvPr>
          <p:cNvSpPr txBox="1">
            <a:spLocks/>
          </p:cNvSpPr>
          <p:nvPr/>
        </p:nvSpPr>
        <p:spPr>
          <a:xfrm>
            <a:off x="6119036" y="4458716"/>
            <a:ext cx="4839891" cy="1091520"/>
          </a:xfrm>
          <a:prstGeom prst="rect">
            <a:avLst/>
          </a:prstGeom>
        </p:spPr>
        <p:txBody>
          <a:bodyPr anchor="b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/>
              <a:t>Descrizione</a:t>
            </a:r>
            <a:r>
              <a:rPr lang="en-US" b="1" dirty="0"/>
              <a:t> </a:t>
            </a:r>
            <a:r>
              <a:rPr lang="en-US" b="1" dirty="0" err="1"/>
              <a:t>dettagliata</a:t>
            </a:r>
            <a:r>
              <a:rPr lang="en-US" b="1" dirty="0"/>
              <a:t> del </a:t>
            </a:r>
            <a:r>
              <a:rPr lang="en-US" b="1" dirty="0" err="1"/>
              <a:t>funzionamento</a:t>
            </a:r>
            <a:r>
              <a:rPr lang="en-US" b="1" dirty="0"/>
              <a:t> del </a:t>
            </a:r>
            <a:r>
              <a:rPr lang="en-US" b="1" dirty="0" err="1"/>
              <a:t>codice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29518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STRUTTURA DEL CODICE</a:t>
            </a:r>
          </a:p>
          <a:p>
            <a:endParaRPr lang="it-IT" dirty="0"/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00C1D5F5-A9FC-CF30-DCB2-6FF7431686B5}"/>
              </a:ext>
            </a:extLst>
          </p:cNvPr>
          <p:cNvCxnSpPr>
            <a:cxnSpLocks/>
          </p:cNvCxnSpPr>
          <p:nvPr/>
        </p:nvCxnSpPr>
        <p:spPr>
          <a:xfrm flipH="1">
            <a:off x="904461" y="5877340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magine 6" descr="Immagine che contiene testo, schermata, diagramma, Rettangolo">
            <a:extLst>
              <a:ext uri="{FF2B5EF4-FFF2-40B4-BE49-F238E27FC236}">
                <a16:creationId xmlns:a16="http://schemas.microsoft.com/office/drawing/2014/main" id="{B591D12F-76DA-FEDE-DCEB-9D71826750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663" y="2051714"/>
            <a:ext cx="6952673" cy="350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34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RISOLUZIONE-OPERATORS.HPP</a:t>
            </a:r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D6C289E-3761-582D-2BDA-C229DF30F3C7}"/>
              </a:ext>
            </a:extLst>
          </p:cNvPr>
          <p:cNvSpPr txBox="1"/>
          <p:nvPr/>
        </p:nvSpPr>
        <p:spPr>
          <a:xfrm>
            <a:off x="1446245" y="2006082"/>
            <a:ext cx="9283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Al fine di agevolare le operazioni tra oggetti di tipo Point e </a:t>
            </a:r>
            <a:r>
              <a:rPr lang="it-IT" dirty="0" err="1"/>
              <a:t>Triangle</a:t>
            </a:r>
            <a:r>
              <a:rPr lang="it-IT" dirty="0"/>
              <a:t> si sono create delle funzioni </a:t>
            </a:r>
            <a:r>
              <a:rPr lang="it-IT" b="1" dirty="0" err="1"/>
              <a:t>inline</a:t>
            </a:r>
            <a:r>
              <a:rPr lang="it-IT" dirty="0"/>
              <a:t> per alcuni operatori: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46C84D47-68E2-88FD-85A9-1E620A67D6FE}"/>
              </a:ext>
            </a:extLst>
          </p:cNvPr>
          <p:cNvSpPr/>
          <p:nvPr/>
        </p:nvSpPr>
        <p:spPr>
          <a:xfrm>
            <a:off x="1357400" y="2752531"/>
            <a:ext cx="8607692" cy="425475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2E488F7A-D718-D883-EF79-164467AAE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245" y="2856793"/>
            <a:ext cx="4099915" cy="3756986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0F71A4E-874F-B1F9-A774-E351C6277E82}"/>
              </a:ext>
            </a:extLst>
          </p:cNvPr>
          <p:cNvSpPr txBox="1"/>
          <p:nvPr/>
        </p:nvSpPr>
        <p:spPr>
          <a:xfrm>
            <a:off x="5850294" y="303975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Operatore differenza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92148BC-AAD6-3737-EC25-90ECA0BC435A}"/>
              </a:ext>
            </a:extLst>
          </p:cNvPr>
          <p:cNvSpPr txBox="1"/>
          <p:nvPr/>
        </p:nvSpPr>
        <p:spPr>
          <a:xfrm>
            <a:off x="5850294" y="4005984"/>
            <a:ext cx="3237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Operatore prodotto scalare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A67619E-24D8-68E7-21D2-0664B5B3D98E}"/>
              </a:ext>
            </a:extLst>
          </p:cNvPr>
          <p:cNvSpPr txBox="1"/>
          <p:nvPr/>
        </p:nvSpPr>
        <p:spPr>
          <a:xfrm>
            <a:off x="5850293" y="4961079"/>
            <a:ext cx="352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Operatore prodotto esterno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4931C2E-F4FF-BEE9-98BA-16A7D0D7C6A0}"/>
              </a:ext>
            </a:extLst>
          </p:cNvPr>
          <p:cNvSpPr txBox="1"/>
          <p:nvPr/>
        </p:nvSpPr>
        <p:spPr>
          <a:xfrm>
            <a:off x="5850293" y="5946860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Operatore uguaglianza</a:t>
            </a:r>
          </a:p>
        </p:txBody>
      </p:sp>
    </p:spTree>
    <p:extLst>
      <p:ext uri="{BB962C8B-B14F-4D97-AF65-F5344CB8AC3E}">
        <p14:creationId xmlns:p14="http://schemas.microsoft.com/office/powerpoint/2010/main" val="1475371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ttangolo 5">
            <a:extLst>
              <a:ext uri="{FF2B5EF4-FFF2-40B4-BE49-F238E27FC236}">
                <a16:creationId xmlns:a16="http://schemas.microsoft.com/office/drawing/2014/main" id="{657E7E3B-E7D5-9544-BEE7-A21C09A3D299}"/>
              </a:ext>
            </a:extLst>
          </p:cNvPr>
          <p:cNvSpPr/>
          <p:nvPr/>
        </p:nvSpPr>
        <p:spPr>
          <a:xfrm>
            <a:off x="709127" y="2652413"/>
            <a:ext cx="10021076" cy="456014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RISOLUZIONE-OPERATORS.HPP</a:t>
            </a:r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D6C289E-3761-582D-2BDA-C229DF30F3C7}"/>
              </a:ext>
            </a:extLst>
          </p:cNvPr>
          <p:cNvSpPr txBox="1"/>
          <p:nvPr/>
        </p:nvSpPr>
        <p:spPr>
          <a:xfrm>
            <a:off x="1446245" y="2006082"/>
            <a:ext cx="9283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Al fine di agevolare le operazioni tra oggetti di tipo Point e </a:t>
            </a:r>
            <a:r>
              <a:rPr lang="it-IT" dirty="0" err="1"/>
              <a:t>Triangle</a:t>
            </a:r>
            <a:r>
              <a:rPr lang="it-IT" dirty="0"/>
              <a:t> si sono create delle funzioni </a:t>
            </a:r>
            <a:r>
              <a:rPr lang="it-IT" b="1" dirty="0" err="1"/>
              <a:t>inline</a:t>
            </a:r>
            <a:r>
              <a:rPr lang="it-IT" dirty="0"/>
              <a:t> per alcuni operatori:</a:t>
            </a:r>
          </a:p>
        </p:txBody>
      </p:sp>
      <p:pic>
        <p:nvPicPr>
          <p:cNvPr id="26" name="Immagine 25">
            <a:extLst>
              <a:ext uri="{FF2B5EF4-FFF2-40B4-BE49-F238E27FC236}">
                <a16:creationId xmlns:a16="http://schemas.microsoft.com/office/drawing/2014/main" id="{7CFAA27D-C200-E50B-7F7A-CA1E90AC7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245" y="2842794"/>
            <a:ext cx="4153260" cy="204995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C061523-BC23-F4B3-65F3-AB2E993CF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245" y="5311105"/>
            <a:ext cx="2552921" cy="80779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750FB9E6-FD03-788D-2A11-3D641BA3D226}"/>
              </a:ext>
            </a:extLst>
          </p:cNvPr>
          <p:cNvSpPr txBox="1"/>
          <p:nvPr/>
        </p:nvSpPr>
        <p:spPr>
          <a:xfrm>
            <a:off x="5840962" y="3789651"/>
            <a:ext cx="3984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Operatore uguaglianza (triangoli)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26DB0E1-6F68-0582-C9F9-3DAD03203ACD}"/>
              </a:ext>
            </a:extLst>
          </p:cNvPr>
          <p:cNvSpPr txBox="1"/>
          <p:nvPr/>
        </p:nvSpPr>
        <p:spPr>
          <a:xfrm>
            <a:off x="4445732" y="5521984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Operatore Norma</a:t>
            </a:r>
          </a:p>
        </p:txBody>
      </p:sp>
    </p:spTree>
    <p:extLst>
      <p:ext uri="{BB962C8B-B14F-4D97-AF65-F5344CB8AC3E}">
        <p14:creationId xmlns:p14="http://schemas.microsoft.com/office/powerpoint/2010/main" val="2457324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C8DCAF6-B9C9-2581-69B5-B5D80AC81EF3}"/>
              </a:ext>
            </a:extLst>
          </p:cNvPr>
          <p:cNvCxnSpPr>
            <a:cxnSpLocks/>
          </p:cNvCxnSpPr>
          <p:nvPr/>
        </p:nvCxnSpPr>
        <p:spPr>
          <a:xfrm flipH="1">
            <a:off x="904461" y="1013792"/>
            <a:ext cx="10316817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F81C45FC-0ACD-74D8-C2A5-737617A3CCB4}"/>
              </a:ext>
            </a:extLst>
          </p:cNvPr>
          <p:cNvCxnSpPr>
            <a:cxnSpLocks/>
          </p:cNvCxnSpPr>
          <p:nvPr/>
        </p:nvCxnSpPr>
        <p:spPr>
          <a:xfrm>
            <a:off x="904461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ttangolo 5">
            <a:extLst>
              <a:ext uri="{FF2B5EF4-FFF2-40B4-BE49-F238E27FC236}">
                <a16:creationId xmlns:a16="http://schemas.microsoft.com/office/drawing/2014/main" id="{AD39AE3B-56EC-718C-1A53-788F0E4787E0}"/>
              </a:ext>
            </a:extLst>
          </p:cNvPr>
          <p:cNvSpPr/>
          <p:nvPr/>
        </p:nvSpPr>
        <p:spPr>
          <a:xfrm>
            <a:off x="307910" y="2733869"/>
            <a:ext cx="12353726" cy="426408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Titolo 1">
            <a:extLst>
              <a:ext uri="{FF2B5EF4-FFF2-40B4-BE49-F238E27FC236}">
                <a16:creationId xmlns:a16="http://schemas.microsoft.com/office/drawing/2014/main" id="{20FF95D4-011D-2CDF-060C-39F3845F17D6}"/>
              </a:ext>
            </a:extLst>
          </p:cNvPr>
          <p:cNvSpPr txBox="1">
            <a:spLocks/>
          </p:cNvSpPr>
          <p:nvPr/>
        </p:nvSpPr>
        <p:spPr>
          <a:xfrm>
            <a:off x="1357400" y="1302027"/>
            <a:ext cx="9164725" cy="10336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RISOLUZIONE-OPERATORS.HPP</a:t>
            </a:r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235B06-DE9B-C536-51F3-AA3B5394790D}"/>
              </a:ext>
            </a:extLst>
          </p:cNvPr>
          <p:cNvCxnSpPr>
            <a:cxnSpLocks/>
          </p:cNvCxnSpPr>
          <p:nvPr/>
        </p:nvCxnSpPr>
        <p:spPr>
          <a:xfrm>
            <a:off x="11221278" y="1013792"/>
            <a:ext cx="0" cy="4860234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D6C289E-3761-582D-2BDA-C229DF30F3C7}"/>
              </a:ext>
            </a:extLst>
          </p:cNvPr>
          <p:cNvSpPr txBox="1"/>
          <p:nvPr/>
        </p:nvSpPr>
        <p:spPr>
          <a:xfrm>
            <a:off x="1446245" y="2006082"/>
            <a:ext cx="9283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Al fine di agevolare le operazioni tra oggetti di tipo Point e </a:t>
            </a:r>
            <a:r>
              <a:rPr lang="it-IT" dirty="0" err="1"/>
              <a:t>Triangle</a:t>
            </a:r>
            <a:r>
              <a:rPr lang="it-IT" dirty="0"/>
              <a:t> si sono create delle funzioni </a:t>
            </a:r>
            <a:r>
              <a:rPr lang="it-IT" b="1" dirty="0" err="1"/>
              <a:t>inline</a:t>
            </a:r>
            <a:r>
              <a:rPr lang="it-IT" dirty="0"/>
              <a:t> per alcuni operatori: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DE617C32-71BB-8BBD-BC28-6FA091B08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98" y="2820486"/>
            <a:ext cx="5139025" cy="278213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BCC89B7-288F-3271-4CBF-3589DF010F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218"/>
          <a:stretch/>
        </p:blipFill>
        <p:spPr>
          <a:xfrm>
            <a:off x="6068272" y="2820488"/>
            <a:ext cx="5412069" cy="278213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46C31B3-BD74-5038-D426-C3D51CA810AF}"/>
              </a:ext>
            </a:extLst>
          </p:cNvPr>
          <p:cNvSpPr txBox="1"/>
          <p:nvPr/>
        </p:nvSpPr>
        <p:spPr>
          <a:xfrm>
            <a:off x="1948070" y="5746288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Operatore uguaglianza tra vettori di punti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5F06A89-BEDD-E330-4F42-2C7EB31EA3DB}"/>
              </a:ext>
            </a:extLst>
          </p:cNvPr>
          <p:cNvSpPr txBox="1"/>
          <p:nvPr/>
        </p:nvSpPr>
        <p:spPr>
          <a:xfrm>
            <a:off x="7402706" y="5746288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Operatore uguaglianza tra vettori di triangoli</a:t>
            </a:r>
          </a:p>
        </p:txBody>
      </p:sp>
    </p:spTree>
    <p:extLst>
      <p:ext uri="{BB962C8B-B14F-4D97-AF65-F5344CB8AC3E}">
        <p14:creationId xmlns:p14="http://schemas.microsoft.com/office/powerpoint/2010/main" val="3941855768"/>
      </p:ext>
    </p:extLst>
  </p:cSld>
  <p:clrMapOvr>
    <a:masterClrMapping/>
  </p:clrMapOvr>
</p:sld>
</file>

<file path=ppt/theme/theme1.xml><?xml version="1.0" encoding="utf-8"?>
<a:theme xmlns:a="http://schemas.openxmlformats.org/drawingml/2006/main" name="LimelightVTI">
  <a:themeElements>
    <a:clrScheme name="Limelight">
      <a:dk1>
        <a:sysClr val="windowText" lastClr="000000"/>
      </a:dk1>
      <a:lt1>
        <a:sysClr val="window" lastClr="FFFFFF"/>
      </a:lt1>
      <a:dk2>
        <a:srgbClr val="23353B"/>
      </a:dk2>
      <a:lt2>
        <a:srgbClr val="E0DDD8"/>
      </a:lt2>
      <a:accent1>
        <a:srgbClr val="90A208"/>
      </a:accent1>
      <a:accent2>
        <a:srgbClr val="6A8755"/>
      </a:accent2>
      <a:accent3>
        <a:srgbClr val="49716B"/>
      </a:accent3>
      <a:accent4>
        <a:srgbClr val="A16F7C"/>
      </a:accent4>
      <a:accent5>
        <a:srgbClr val="B16455"/>
      </a:accent5>
      <a:accent6>
        <a:srgbClr val="E08350"/>
      </a:accent6>
      <a:hlink>
        <a:srgbClr val="5F864B"/>
      </a:hlink>
      <a:folHlink>
        <a:srgbClr val="3F877D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4083</TotalTime>
  <Words>430</Words>
  <Application>Microsoft Office PowerPoint</Application>
  <PresentationFormat>Widescreen</PresentationFormat>
  <Paragraphs>89</Paragraphs>
  <Slides>19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4" baseType="lpstr">
      <vt:lpstr>Arial</vt:lpstr>
      <vt:lpstr>Trade Gothic Next Cond</vt:lpstr>
      <vt:lpstr>Trade Gothic Next Light</vt:lpstr>
      <vt:lpstr>Wingdings</vt:lpstr>
      <vt:lpstr>LimelightVTI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Agrippino  Simone</dc:creator>
  <cp:lastModifiedBy>Agrippino  Simone</cp:lastModifiedBy>
  <cp:revision>6</cp:revision>
  <dcterms:created xsi:type="dcterms:W3CDTF">2023-06-25T12:56:49Z</dcterms:created>
  <dcterms:modified xsi:type="dcterms:W3CDTF">2023-06-29T11:17:11Z</dcterms:modified>
</cp:coreProperties>
</file>

<file path=docProps/thumbnail.jpeg>
</file>